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82" r:id="rId4"/>
    <p:sldId id="261" r:id="rId5"/>
    <p:sldId id="262" r:id="rId6"/>
    <p:sldId id="265" r:id="rId7"/>
    <p:sldId id="281" r:id="rId8"/>
    <p:sldId id="280" r:id="rId9"/>
    <p:sldId id="279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5" r:id="rId21"/>
    <p:sldId id="278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DBEF-972F-43B1-A596-1DA955264AEB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DE3C-71F5-4C59-AB93-8BB24A2E84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DE3C-71F5-4C59-AB93-8BB24A2E84E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13D1F-88E1-4333-BAD0-179DBC00991A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kont_voskobovicha-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04663"/>
            <a:ext cx="3888432" cy="5969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3968" y="764705"/>
            <a:ext cx="4608512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Проектная деятельность в подготовительной группе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«Развивающие игры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В.В.Воскобовича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endParaRPr lang="ru-RU" sz="2400" b="1" dirty="0"/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Изготовление дидактических игры « </a:t>
            </a:r>
            <a:r>
              <a:rPr lang="ru-RU" dirty="0" err="1" smtClean="0"/>
              <a:t>Игровизор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Помощь родителей в изготовлении игры </a:t>
            </a:r>
            <a:r>
              <a:rPr lang="ru-RU" dirty="0" smtClean="0"/>
              <a:t>« Волшебный квадрат </a:t>
            </a:r>
            <a:r>
              <a:rPr lang="ru-RU" dirty="0" err="1" smtClean="0"/>
              <a:t>Воскобовича</a:t>
            </a:r>
            <a:r>
              <a:rPr lang="ru-RU" dirty="0" smtClean="0"/>
              <a:t>» (двухцветный)</a:t>
            </a:r>
          </a:p>
          <a:p>
            <a:endParaRPr lang="ru-RU" dirty="0"/>
          </a:p>
        </p:txBody>
      </p:sp>
      <p:pic>
        <p:nvPicPr>
          <p:cNvPr id="3" name="Рисунок 2" descr="image-0-02-05-7f177042f6d3e8ea1ae7c5835176d4f6b2d600b6e3b7b44389902dece9009d7a-V.jpg"/>
          <p:cNvPicPr>
            <a:picLocks noChangeAspect="1"/>
          </p:cNvPicPr>
          <p:nvPr/>
        </p:nvPicPr>
        <p:blipFill>
          <a:blip r:embed="rId2" cstate="screen"/>
          <a:srcRect t="9524" b="9524"/>
          <a:stretch>
            <a:fillRect/>
          </a:stretch>
        </p:blipFill>
        <p:spPr>
          <a:xfrm>
            <a:off x="4932040" y="4149080"/>
            <a:ext cx="40324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Картинки по запросу игры воскобовича своими руками и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865" cy="26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Картинки по запросу игры воскобовича своими руками и родителей"/>
          <p:cNvPicPr>
            <a:picLocks noChangeAspect="1" noChangeArrowheads="1"/>
          </p:cNvPicPr>
          <p:nvPr/>
        </p:nvPicPr>
        <p:blipFill>
          <a:blip r:embed="rId4" cstate="print"/>
          <a:srcRect t="13869" r="3749" b="9895"/>
          <a:stretch>
            <a:fillRect/>
          </a:stretch>
        </p:blipFill>
        <p:spPr bwMode="auto">
          <a:xfrm>
            <a:off x="395536" y="4005064"/>
            <a:ext cx="4392488" cy="2608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Картинки по запросу консультация для родителей игры воскобовича игровизор"/>
          <p:cNvPicPr>
            <a:picLocks noChangeAspect="1" noChangeArrowheads="1"/>
          </p:cNvPicPr>
          <p:nvPr/>
        </p:nvPicPr>
        <p:blipFill>
          <a:blip r:embed="rId5" cstate="print"/>
          <a:srcRect l="8181" r="8660"/>
          <a:stretch>
            <a:fillRect/>
          </a:stretch>
        </p:blipFill>
        <p:spPr bwMode="auto">
          <a:xfrm>
            <a:off x="1535536" y="1556792"/>
            <a:ext cx="2020773" cy="243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u="sng" dirty="0">
                <a:solidFill>
                  <a:schemeClr val="accent1"/>
                </a:solidFill>
              </a:rPr>
              <a:t>II этап – основной </a:t>
            </a:r>
            <a:r>
              <a:rPr lang="ru-RU" sz="2400" dirty="0">
                <a:solidFill>
                  <a:schemeClr val="accent1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постановка цели и задач;</a:t>
            </a:r>
          </a:p>
          <a:p>
            <a:pPr lvl="0"/>
            <a:r>
              <a:rPr lang="ru-RU" sz="2000" dirty="0" smtClean="0"/>
              <a:t>составление перспективного плана работы с использованием программного и развивающего игрового материала; практическая деятельность по данному направлению.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этом этапе дошкольники осваивают основные игровые приемы, приобретают навыки конструирования, а затем выполняют задания, требующие интеллектуального напряжения, волевых усилий и концентрации внимания.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Игровые умения детей совершенствуются в творческой </a:t>
            </a:r>
            <a:r>
              <a:rPr lang="ru-RU" sz="2000" dirty="0" smtClean="0"/>
              <a:t>деятельности -</a:t>
            </a:r>
            <a:r>
              <a:rPr lang="ru-RU" sz="2000" dirty="0"/>
              <a:t>как самостоятельной, так и совместной с детьми и взрослыми. Взрослый побуждает детей к обогащению игрового содержания, придумыванию названий, сказочных сюжетов, конструированию новых фигур, узоров, предметных форм и т. д. Общение в играх со сверстниками способствует социально-личностному развитию дошкольника.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Развивающие игры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2(1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3284984"/>
            <a:ext cx="3319620" cy="328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610475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0-02-05-ceda4490af515097286880f6b1c7dc04c143f1d3cf7ad06b7f927c86cc8b8951-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3" y="188640"/>
            <a:ext cx="4392487" cy="32943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-0-02-05-28c2b9ef39cfd0293e30c1d3af662df4374ebe4f6df46cbb6e7d9a26ee1d89dd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769434"/>
            <a:ext cx="3672408" cy="489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Развивающие игры «</a:t>
            </a:r>
            <a:r>
              <a:rPr lang="ru-RU" sz="1400" b="1" dirty="0" err="1" smtClean="0"/>
              <a:t>Геовизор</a:t>
            </a:r>
            <a:r>
              <a:rPr lang="ru-RU" sz="1400" b="1" dirty="0" smtClean="0"/>
              <a:t>» и «</a:t>
            </a:r>
            <a:r>
              <a:rPr lang="ru-RU" sz="1400" b="1" dirty="0" err="1" smtClean="0"/>
              <a:t>Игровизор</a:t>
            </a:r>
            <a:endParaRPr lang="ru-RU" sz="1400" b="1" dirty="0" smtClean="0"/>
          </a:p>
          <a:p>
            <a:r>
              <a:rPr lang="ru-RU" sz="1400" b="1" dirty="0" smtClean="0"/>
              <a:t>»</a:t>
            </a:r>
            <a:r>
              <a:rPr lang="ru-RU" sz="1400" dirty="0"/>
              <a:t> На подложку «</a:t>
            </a:r>
            <a:r>
              <a:rPr lang="ru-RU" sz="1400" dirty="0" err="1"/>
              <a:t>игровизора</a:t>
            </a:r>
            <a:r>
              <a:rPr lang="ru-RU" sz="1400" dirty="0"/>
              <a:t>» нанесена сетка, с помощью которой можно предлагать детям: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Графические диктанты: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-на ориентировку в пространстве листа;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изображение любых фигур.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перенос изображения по клеточкам и т. д. </a:t>
            </a:r>
            <a:endParaRPr lang="ru-RU" sz="1400" b="1" dirty="0"/>
          </a:p>
        </p:txBody>
      </p:sp>
      <p:pic>
        <p:nvPicPr>
          <p:cNvPr id="5" name="Рисунок 4" descr="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88640"/>
            <a:ext cx="1656184" cy="215106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0-02-05-323adfe5757563d86a7082139d922963bcc2dd9524bd9a1123864a3e3613ac4c-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277587">
            <a:off x="6300192" y="188640"/>
            <a:ext cx="2623220" cy="3497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 descr="2(1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476672"/>
            <a:ext cx="2520280" cy="249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70202_1612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356992"/>
            <a:ext cx="4283968" cy="32129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20170202_1612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307872">
            <a:off x="5043966" y="3565384"/>
            <a:ext cx="3892870" cy="29196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33265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</a:t>
            </a:r>
            <a:r>
              <a:rPr lang="ru-RU" sz="1400" dirty="0" err="1"/>
              <a:t>Геоконт</a:t>
            </a:r>
            <a:r>
              <a:rPr lang="ru-RU" sz="1400" dirty="0"/>
              <a:t>» вводит детей в мир геометрии, развивает мелкую моторику рук, помогает изучить цвета, величины и формы, ребенок учится моделировать, складывать схемы по образцу, ориентироваться в системе координат, искать сходства и различия между рисунками, нестандартно мыслить, развивает психологические процессы малыша.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30_0946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602559" y="629689"/>
            <a:ext cx="2106234" cy="280831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cea153a4107e5cf9e5edca8d02e2802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548680"/>
            <a:ext cx="2102000" cy="2395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70130_094015.jpg"/>
          <p:cNvPicPr>
            <a:picLocks noChangeAspect="1"/>
          </p:cNvPicPr>
          <p:nvPr/>
        </p:nvPicPr>
        <p:blipFill>
          <a:blip r:embed="rId4" cstate="screen"/>
          <a:srcRect t="9878"/>
          <a:stretch>
            <a:fillRect/>
          </a:stretch>
        </p:blipFill>
        <p:spPr>
          <a:xfrm>
            <a:off x="4067944" y="3356992"/>
            <a:ext cx="4860032" cy="32849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20170130_0947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7532" y="3717032"/>
            <a:ext cx="2760306" cy="20702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91880" y="404664"/>
            <a:ext cx="25922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Квадрат </a:t>
            </a:r>
            <a:r>
              <a:rPr lang="ru-RU" sz="1600" dirty="0" err="1"/>
              <a:t>Воскобовича</a:t>
            </a:r>
            <a:r>
              <a:rPr lang="ru-RU" sz="1600" dirty="0"/>
              <a:t>» формирует у ребенка: мышление, навыки моделирования, умение ориентироваться в пространстве, развивает </a:t>
            </a:r>
            <a:r>
              <a:rPr lang="ru-RU" sz="1600" dirty="0" err="1"/>
              <a:t>креативный</a:t>
            </a:r>
            <a:r>
              <a:rPr lang="ru-RU" sz="1600" dirty="0"/>
              <a:t> потенциал, усидчивость, память, внимание.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30083">
            <a:off x="6771955" y="142562"/>
            <a:ext cx="2121329" cy="3428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 descr="image-0-02-05-3cec8206ab8d63a023d27a0ccb9c95f58a04bc4387b1f62a9763091eae06d8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88641"/>
            <a:ext cx="3600400" cy="4800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-0-02-05-48f926d6a5149fda645a50bbebd709a0eec36c2730690bc9afc5119bfae5b5a7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010997">
            <a:off x="4578268" y="3457438"/>
            <a:ext cx="2644596" cy="3526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620688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Эта </a:t>
            </a:r>
            <a:r>
              <a:rPr lang="ru-RU" sz="1600" dirty="0"/>
              <a:t>игра прекрасно развивает образное и пространственное мышление, логику, дает математические знания и представления о геометрии.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886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Игра «Прозрачный квадрат».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38884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Третий этап – заключительный:</a:t>
            </a:r>
          </a:p>
          <a:p>
            <a:pPr lvl="0"/>
            <a:r>
              <a:rPr lang="ru-RU" sz="2000" dirty="0" smtClean="0"/>
              <a:t>1. диагностика уровня познавательно-речевого развития;</a:t>
            </a:r>
          </a:p>
          <a:p>
            <a:pPr lvl="0"/>
            <a:r>
              <a:rPr lang="ru-RU" sz="2000" dirty="0" smtClean="0"/>
              <a:t>подведение итогов работы.</a:t>
            </a:r>
          </a:p>
          <a:p>
            <a:r>
              <a:rPr lang="ru-RU" sz="2000" dirty="0" smtClean="0"/>
              <a:t>2.Оформление и пополнение уголка занимательной математики.</a:t>
            </a:r>
          </a:p>
          <a:p>
            <a:r>
              <a:rPr lang="ru-RU" sz="2000" dirty="0" smtClean="0"/>
              <a:t> 3.Проведение ОД. </a:t>
            </a:r>
            <a:br>
              <a:rPr lang="ru-RU" sz="2000" dirty="0" smtClean="0"/>
            </a:br>
            <a:r>
              <a:rPr lang="ru-RU" sz="2000" dirty="0" smtClean="0"/>
              <a:t>индивидуальная и подгрупповая работа по ФЭМП</a:t>
            </a:r>
            <a:br>
              <a:rPr lang="ru-RU" sz="2000" dirty="0" smtClean="0"/>
            </a:br>
            <a:r>
              <a:rPr lang="ru-RU" sz="2000" dirty="0" smtClean="0"/>
              <a:t>с использованием занимательного материала.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4.Итоговое занятие «Путешествие на планету математика» 5.Индивидуальная работа с использованием развивающих математических игр. </a:t>
            </a:r>
            <a:endParaRPr lang="ru-RU" sz="2000" dirty="0"/>
          </a:p>
        </p:txBody>
      </p:sp>
      <p:pic>
        <p:nvPicPr>
          <p:cNvPr id="16386" name="Picture 2" descr="Картинки по запросу уголок в доу игры воскобови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851920" cy="2888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8" name="Picture 4" descr="C:\Users\Венер\Desktop\фото цифра 5 весна красна\101MSDCF\DSC0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35962" cy="31769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Презентация проекта в форме открытого занятия для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  <p:pic>
        <p:nvPicPr>
          <p:cNvPr id="5" name="Рисунок 4" descr="IMG_20161202_1744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60054">
            <a:off x="5151624" y="886128"/>
            <a:ext cx="3851919" cy="288893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61202_1743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94296">
            <a:off x="415116" y="1681130"/>
            <a:ext cx="4253852" cy="31903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61202_1744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07181">
            <a:off x="5079082" y="3746768"/>
            <a:ext cx="3707904" cy="27809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99592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Подведение итогов.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Предполагаемый результат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Сотрудничество педагогов и родителей предполагает:</a:t>
            </a:r>
          </a:p>
          <a:p>
            <a:r>
              <a:rPr lang="ru-RU" dirty="0" smtClean="0"/>
              <a:t>Повысить компетентность родителей по вопросу влияния развивающих игр на творческое и интеллектуальное развитие дошкольников.</a:t>
            </a:r>
          </a:p>
          <a:p>
            <a:r>
              <a:rPr lang="ru-RU" dirty="0" smtClean="0"/>
              <a:t>В ходе реализации проекта будет пополнена развивающая среда, составлены и апробированы конспекты мероприятий с детьми. Участие в акциях «Персонажи и игры – своими руками». Участие в «Домашней игротеке». Участие в проекте «Рисуем сказки Фиолетового Леса». Помощь в изготовлении костюмов для драматизации «Парад героев Фиолетового Леса».</a:t>
            </a:r>
          </a:p>
          <a:p>
            <a:r>
              <a:rPr lang="ru-RU" dirty="0" smtClean="0"/>
              <a:t>В результате проектной деятельности дети приобретут новый, детский познавательно-творческий опыт, высокий и средний уровень развития познавательных процессов: восприятия, памяти, внимания, воображения, мышления. Развита любознательность желание и готовность познавать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776864" cy="63094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Цель: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/>
              <a:t>Познакомить детей с развивающими играми В.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, содействовать гармоничному интеллектуально-творческому развитию дошкольников в максимально комфортной игровой среде с учётом психофизиологических и индивидуальных особенностей детей.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 </a:t>
            </a:r>
            <a:r>
              <a:rPr lang="ru-RU" sz="2000" b="1" dirty="0">
                <a:solidFill>
                  <a:schemeClr val="accent1"/>
                </a:solidFill>
              </a:rPr>
              <a:t>Задачи проекта:</a:t>
            </a:r>
            <a:endParaRPr lang="ru-RU" sz="2000" dirty="0">
              <a:solidFill>
                <a:schemeClr val="accent1"/>
              </a:solidFill>
            </a:endParaRPr>
          </a:p>
          <a:p>
            <a:r>
              <a:rPr lang="ru-RU" sz="2000" dirty="0" smtClean="0"/>
              <a:t>• Развитие у ребенка познавательного интереса и исследовательской деятельности.</a:t>
            </a:r>
          </a:p>
          <a:p>
            <a:r>
              <a:rPr lang="ru-RU" sz="2000" dirty="0" smtClean="0"/>
              <a:t>• </a:t>
            </a:r>
            <a:r>
              <a:rPr lang="ru-RU" sz="2000" dirty="0"/>
              <a:t>Развитие наблюдательности, воображения, памяти, внимания</a:t>
            </a:r>
            <a:r>
              <a:rPr lang="ru-RU" sz="2000" dirty="0" smtClean="0"/>
              <a:t>, логического </a:t>
            </a:r>
            <a:r>
              <a:rPr lang="ru-RU" sz="2000" dirty="0"/>
              <a:t> мышления и творчества.</a:t>
            </a:r>
          </a:p>
          <a:p>
            <a:r>
              <a:rPr lang="ru-RU" sz="2000" dirty="0"/>
              <a:t>• Формирование базисных представлений (об окружающем мире, математических, речевых умений.</a:t>
            </a:r>
          </a:p>
          <a:p>
            <a:r>
              <a:rPr lang="ru-RU" sz="2000" dirty="0"/>
              <a:t>• </a:t>
            </a:r>
            <a:r>
              <a:rPr lang="ru-RU" sz="2000" dirty="0" smtClean="0"/>
              <a:t>Развитие </a:t>
            </a:r>
            <a:r>
              <a:rPr lang="ru-RU" sz="2000" dirty="0"/>
              <a:t>мелкой моторики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 </a:t>
            </a:r>
            <a:r>
              <a:rPr lang="ru-RU" sz="2000" dirty="0" smtClean="0"/>
              <a:t>Способствовать расширению и углублению знаний родителей по вопросу развития познавательных способностей детей средствами современных технологий интеллектуально –творческого развития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4969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600" dirty="0" smtClean="0"/>
          </a:p>
          <a:p>
            <a:r>
              <a:rPr lang="ru-RU" sz="1600" dirty="0" smtClean="0"/>
              <a:t>Дети в процессе игр проявляют </a:t>
            </a:r>
            <a:r>
              <a:rPr lang="ru-RU" sz="1600" dirty="0"/>
              <a:t>познавательную активность, творческую инициативу, </a:t>
            </a:r>
            <a:r>
              <a:rPr lang="ru-RU" sz="1600" dirty="0" smtClean="0"/>
              <a:t>стараются преодолевать  трудности </a:t>
            </a:r>
            <a:r>
              <a:rPr lang="ru-RU" sz="1600" dirty="0"/>
              <a:t>в совместной с воспитателем и самостоятельной деятельности. </a:t>
            </a:r>
            <a:endParaRPr lang="ru-RU" sz="1600" dirty="0" smtClean="0"/>
          </a:p>
          <a:p>
            <a:r>
              <a:rPr lang="ru-RU" sz="1600" dirty="0" smtClean="0"/>
              <a:t>В процессе игры происходит </a:t>
            </a:r>
            <a:r>
              <a:rPr lang="ru-RU" sz="1600" dirty="0"/>
              <a:t>р</a:t>
            </a:r>
            <a:r>
              <a:rPr lang="ru-RU" sz="1600" dirty="0" smtClean="0"/>
              <a:t>азвитие наблюдательности, воображения, памяти, внимания, логического  мышления и творчества. </a:t>
            </a:r>
            <a:br>
              <a:rPr lang="ru-RU" sz="1600" dirty="0" smtClean="0"/>
            </a:br>
            <a:r>
              <a:rPr lang="ru-RU" sz="1600" dirty="0"/>
              <a:t>• </a:t>
            </a:r>
            <a:r>
              <a:rPr lang="ru-RU" sz="1600" dirty="0" smtClean="0"/>
              <a:t>В результате знакомства с играми происходит повышение                                                   педагогической </a:t>
            </a:r>
            <a:r>
              <a:rPr lang="ru-RU" sz="1600" dirty="0"/>
              <a:t>грамотности и заинтересованности </a:t>
            </a:r>
            <a:r>
              <a:rPr lang="ru-RU" sz="1600" dirty="0" smtClean="0"/>
              <a:t>                                                               родителей </a:t>
            </a:r>
            <a:r>
              <a:rPr lang="ru-RU" sz="1600" dirty="0"/>
              <a:t>в ФЭМП у детей. </a:t>
            </a:r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Игры В. </a:t>
            </a:r>
            <a:r>
              <a:rPr lang="ru-RU" sz="1600" dirty="0" err="1"/>
              <a:t>Воскобовича</a:t>
            </a:r>
            <a:r>
              <a:rPr lang="ru-RU" sz="1600" dirty="0"/>
              <a:t> - необыкновенные пособия, которые соответствуют современным требованиям в развитии дошкольника.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Их простота, незатейливость, большие возможности в плане решения воспитательных и образовательных задач неоценимы в работе с детьми. Игры подобного рода психологически комфортны.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</a:t>
            </a:r>
            <a:r>
              <a:rPr lang="ru-RU" sz="1600" dirty="0" smtClean="0"/>
              <a:t>ребенка. </a:t>
            </a:r>
            <a:r>
              <a:rPr lang="ru-RU" sz="1600" dirty="0"/>
              <a:t>Играя в них, дети становятся раскрепощенными, уверенными в себе, подготовленными к обучению в школе.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29309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Данная проектная деятельность доказывает, что: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Проблема интеллектуального развития детей  будет осуществляться эффективнее, если в практике ДОУ будет реализована игровая технология В.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Воскобовича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Венер\Desktop\Мамины фотографии\DSC02977.JPG"/>
          <p:cNvPicPr>
            <a:picLocks noChangeAspect="1" noChangeArrowheads="1"/>
          </p:cNvPicPr>
          <p:nvPr/>
        </p:nvPicPr>
        <p:blipFill>
          <a:blip r:embed="rId2" cstate="print"/>
          <a:srcRect t="18092"/>
          <a:stretch>
            <a:fillRect/>
          </a:stretch>
        </p:blipFill>
        <p:spPr bwMode="auto">
          <a:xfrm>
            <a:off x="6084168" y="3573015"/>
            <a:ext cx="2880320" cy="3146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10445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746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Фотоотчет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F:\Аттестация Набиева Р М\приложение\1.4\Презентация  Игры В.В. Воскобовича\IMG_20191107_141056.jpg"/>
          <p:cNvPicPr>
            <a:picLocks noChangeAspect="1" noChangeArrowheads="1"/>
          </p:cNvPicPr>
          <p:nvPr/>
        </p:nvPicPr>
        <p:blipFill>
          <a:blip r:embed="rId3" cstate="print"/>
          <a:srcRect t="21761" r="8693"/>
          <a:stretch>
            <a:fillRect/>
          </a:stretch>
        </p:blipFill>
        <p:spPr bwMode="auto">
          <a:xfrm>
            <a:off x="5220072" y="1196752"/>
            <a:ext cx="3578143" cy="4088016"/>
          </a:xfrm>
          <a:prstGeom prst="rect">
            <a:avLst/>
          </a:prstGeom>
          <a:noFill/>
        </p:spPr>
      </p:pic>
      <p:pic>
        <p:nvPicPr>
          <p:cNvPr id="2050" name="Picture 2" descr="F:\Аттестация Набиева Р М\приложение\1.4\Презентация  Игры В.В. Воскобовича\IMG_20191107_135903.jpg"/>
          <p:cNvPicPr>
            <a:picLocks noChangeAspect="1" noChangeArrowheads="1"/>
          </p:cNvPicPr>
          <p:nvPr/>
        </p:nvPicPr>
        <p:blipFill>
          <a:blip r:embed="rId4" cstate="print"/>
          <a:srcRect t="18500"/>
          <a:stretch>
            <a:fillRect/>
          </a:stretch>
        </p:blipFill>
        <p:spPr bwMode="auto">
          <a:xfrm>
            <a:off x="467544" y="1196752"/>
            <a:ext cx="3751927" cy="4077072"/>
          </a:xfrm>
          <a:prstGeom prst="rect">
            <a:avLst/>
          </a:prstGeom>
          <a:noFill/>
        </p:spPr>
      </p:pic>
      <p:pic>
        <p:nvPicPr>
          <p:cNvPr id="3" name="Picture 3" descr="F:\Аттестация Набиева Р М\приложение\1.4\Презентация  Игры В.В. Воскобовича\IMG_20191107_141059.jpg"/>
          <p:cNvPicPr>
            <a:picLocks noChangeAspect="1" noChangeArrowheads="1"/>
          </p:cNvPicPr>
          <p:nvPr/>
        </p:nvPicPr>
        <p:blipFill>
          <a:blip r:embed="rId5" cstate="print"/>
          <a:srcRect t="13453" b="11077"/>
          <a:stretch>
            <a:fillRect/>
          </a:stretch>
        </p:blipFill>
        <p:spPr bwMode="auto">
          <a:xfrm>
            <a:off x="2699792" y="2924944"/>
            <a:ext cx="3714858" cy="373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</a:p>
          <a:p>
            <a:r>
              <a:rPr lang="ru-RU" sz="2400" dirty="0" smtClean="0"/>
              <a:t>К старшему дошкольному возрасту заметно возрастают возможности инициативной преобразующей активности ребенка. Этот возрастной период важен для развития познавательной потребности, которая находит отражение в форме поисковой, исследовательской деятельности, направленной на «открытие» нового, которая развивает продуктивные формы мышления. Задача взрослого – не подавлять ребенка грузом своих знаний, а создавать условия для самостоятельного нахождения ответов на свои вопросы «почему» и «как», что способствует развитию познавательной компетенции детей.</a:t>
            </a:r>
            <a:r>
              <a:rPr lang="ru-RU" sz="2400" b="1" dirty="0" smtClean="0"/>
              <a:t>   Учитывая актуальность значения</a:t>
            </a:r>
            <a:r>
              <a:rPr lang="ru-RU" sz="2400" dirty="0" smtClean="0"/>
              <a:t>, которая имеет игровая деятельность в развитии познавательной активности детей, их интеллектуальных способностей, была выбрана тема проекта.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483209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Первые </a:t>
            </a:r>
            <a:r>
              <a:rPr lang="ru-RU" dirty="0"/>
              <a:t>игры </a:t>
            </a:r>
            <a:r>
              <a:rPr lang="ru-RU" dirty="0" err="1"/>
              <a:t>Воскобовича</a:t>
            </a:r>
            <a:r>
              <a:rPr lang="ru-RU" dirty="0"/>
              <a:t> появились в начале 90-х. "</a:t>
            </a:r>
            <a:r>
              <a:rPr lang="ru-RU" dirty="0" err="1"/>
              <a:t>Геоконт</a:t>
            </a:r>
            <a:r>
              <a:rPr lang="ru-RU" dirty="0"/>
              <a:t>", "Игровой квадрат" (сейчас это "Квадрат </a:t>
            </a:r>
            <a:r>
              <a:rPr lang="ru-RU" dirty="0" err="1"/>
              <a:t>Воскобовича</a:t>
            </a:r>
            <a:r>
              <a:rPr lang="ru-RU" dirty="0"/>
              <a:t>", "</a:t>
            </a:r>
            <a:r>
              <a:rPr lang="ru-RU" dirty="0" err="1"/>
              <a:t>Складушки</a:t>
            </a:r>
            <a:r>
              <a:rPr lang="ru-RU" dirty="0"/>
              <a:t>", "Цветовые часы" сразу привлекли к себе внимание. С каждым годом их становилось все больше - "Прозрачный квадрат", "Прозрачная цифра", "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Домино</a:t>
            </a:r>
            <a:r>
              <a:rPr lang="ru-RU" dirty="0"/>
              <a:t>", "Планета умножения", серия "</a:t>
            </a:r>
            <a:r>
              <a:rPr lang="ru-RU" dirty="0" err="1"/>
              <a:t>Чудо-головоломки</a:t>
            </a:r>
            <a:r>
              <a:rPr lang="ru-RU" dirty="0"/>
              <a:t>", "Математические корзинки". Появились и первые методические сказки.</a:t>
            </a:r>
          </a:p>
          <a:p>
            <a:r>
              <a:rPr lang="ru-RU" dirty="0"/>
              <a:t>Игра создает условия для проявления творчества, стимулирует развитие творческих способностей ребенка. Взрослому остается лишь использовать эту естественную потребность для постепенного вовлечения ребят в более сложные формы игровой активности.</a:t>
            </a:r>
          </a:p>
          <a:p>
            <a:r>
              <a:rPr lang="ru-RU" dirty="0"/>
              <a:t>Практика дошкольного образования показывает, что на успешность обучения влияет не только содержание предлагаемого материала, но также форма его подачи, которая способна вызвать заинтересованность ребенка и его познавательную активность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157192"/>
            <a:ext cx="1872208" cy="1440722"/>
          </a:xfrm>
          <a:prstGeom prst="rect">
            <a:avLst/>
          </a:prstGeom>
          <a:noFill/>
        </p:spPr>
      </p:pic>
      <p:pic>
        <p:nvPicPr>
          <p:cNvPr id="21508" name="Picture 4" descr="http://varygina.edusite.ru/images/geokont_maly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103478" cy="1383240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развивающие игры воскобовича складу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2099851" cy="1663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512" name="Picture 8" descr="Картинки по запросу развивающие игры воскобовичдомино"/>
          <p:cNvPicPr>
            <a:picLocks noChangeAspect="1" noChangeArrowheads="1"/>
          </p:cNvPicPr>
          <p:nvPr/>
        </p:nvPicPr>
        <p:blipFill>
          <a:blip r:embed="rId5" cstate="print"/>
          <a:srcRect t="19458" b="11168"/>
          <a:stretch>
            <a:fillRect/>
          </a:stretch>
        </p:blipFill>
        <p:spPr bwMode="auto">
          <a:xfrm>
            <a:off x="6372200" y="4797152"/>
            <a:ext cx="2498332" cy="1733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7"/>
            <a:ext cx="8064896" cy="366254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С помощью дидактических игр и заданий на смекалку, сообразительность, задач-шуток уточняются и закрепляются представления детей о числах, об отношениях между ними, о геометрических фигурах, временных и пространственных отношениях.</a:t>
            </a:r>
          </a:p>
          <a:p>
            <a:pPr algn="ctr"/>
            <a:r>
              <a:rPr lang="ru-RU" sz="2000" dirty="0" smtClean="0"/>
              <a:t>Занимательный материал не только увлекает ребенка, но и способствует совершенствованию наблюдательности, внимания, памяти, мышления и речи дошкольника.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3284984"/>
            <a:ext cx="5760640" cy="3383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341632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План реализации проекта:</a:t>
            </a:r>
          </a:p>
          <a:p>
            <a:r>
              <a:rPr lang="ru-RU" sz="2400" dirty="0" smtClean="0"/>
              <a:t>Первый этап – подготовительный:</a:t>
            </a:r>
          </a:p>
          <a:p>
            <a:pPr lvl="0"/>
            <a:r>
              <a:rPr lang="ru-RU" sz="2400" dirty="0" smtClean="0"/>
              <a:t>подбор программно-методического материала по деятельности;</a:t>
            </a:r>
          </a:p>
          <a:p>
            <a:pPr lvl="0"/>
            <a:r>
              <a:rPr lang="ru-RU" sz="2400" dirty="0" smtClean="0"/>
              <a:t>создание предметно-развивающей среды;</a:t>
            </a:r>
            <a:br>
              <a:rPr lang="ru-RU" sz="2400" dirty="0" smtClean="0"/>
            </a:br>
            <a:r>
              <a:rPr lang="ru-RU" sz="2400" dirty="0" smtClean="0"/>
              <a:t>Заинтересовать детей в реализации проекта, ознакомить детей и родителей с игровой технологией, определить задачи, подобрать игровые задания, материал, играть и заниматься с детьми.</a:t>
            </a:r>
            <a:endParaRPr lang="ru-RU" sz="2400" dirty="0"/>
          </a:p>
        </p:txBody>
      </p:sp>
      <p:pic>
        <p:nvPicPr>
          <p:cNvPr id="3" name="Рисунок 2" descr="54.jpg"/>
          <p:cNvPicPr>
            <a:picLocks noChangeAspect="1"/>
          </p:cNvPicPr>
          <p:nvPr/>
        </p:nvPicPr>
        <p:blipFill>
          <a:blip r:embed="rId2" cstate="screen"/>
          <a:srcRect t="4983"/>
          <a:stretch>
            <a:fillRect/>
          </a:stretch>
        </p:blipFill>
        <p:spPr>
          <a:xfrm rot="260329">
            <a:off x="632144" y="4081759"/>
            <a:ext cx="2123266" cy="2528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cea153a4107e5cf9e5edca8d02e2802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63482">
            <a:off x="6513158" y="3810987"/>
            <a:ext cx="2458999" cy="2736783"/>
          </a:xfrm>
          <a:prstGeom prst="rect">
            <a:avLst/>
          </a:prstGeom>
        </p:spPr>
      </p:pic>
      <p:pic>
        <p:nvPicPr>
          <p:cNvPr id="5" name="Рисунок 4" descr="2(1)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132">
            <a:off x="3539383" y="4053912"/>
            <a:ext cx="2370095" cy="234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Консультация для родителей:</a:t>
            </a:r>
          </a:p>
          <a:p>
            <a:pPr algn="ctr"/>
            <a:r>
              <a:rPr lang="ru-RU" dirty="0" smtClean="0"/>
              <a:t>«РАЗВИВАЮЩИЕ ИГРЫ ВОСКОБОВИЧА»</a:t>
            </a:r>
          </a:p>
          <a:p>
            <a:pPr algn="ctr"/>
            <a:r>
              <a:rPr lang="ru-RU" i="1" dirty="0" smtClean="0"/>
              <a:t>«Самое лучшее воспитание - это воспитание желаний.</a:t>
            </a:r>
          </a:p>
          <a:p>
            <a:pPr algn="ctr"/>
            <a:r>
              <a:rPr lang="ru-RU" i="1" dirty="0" smtClean="0"/>
              <a:t>Можно бороться с желаниями ребенка,</a:t>
            </a:r>
          </a:p>
          <a:p>
            <a:pPr algn="ctr"/>
            <a:r>
              <a:rPr lang="ru-RU" i="1" dirty="0" smtClean="0"/>
              <a:t>можно потакать его случайным прихотям.</a:t>
            </a:r>
          </a:p>
          <a:p>
            <a:pPr algn="ctr"/>
            <a:r>
              <a:rPr lang="ru-RU" i="1" dirty="0" smtClean="0"/>
              <a:t>А можно воспитывать сами стремления, обогащать их.</a:t>
            </a:r>
          </a:p>
          <a:p>
            <a:pPr algn="ctr"/>
            <a:r>
              <a:rPr lang="ru-RU" i="1" dirty="0" smtClean="0"/>
              <a:t>Создавать почву, на которой попросту</a:t>
            </a:r>
          </a:p>
          <a:p>
            <a:pPr algn="ctr"/>
            <a:r>
              <a:rPr lang="ru-RU" i="1" dirty="0" smtClean="0"/>
              <a:t>не будут расти желания-сорняки.</a:t>
            </a:r>
          </a:p>
          <a:p>
            <a:pPr algn="ctr"/>
            <a:r>
              <a:rPr lang="ru-RU" i="1" dirty="0" smtClean="0"/>
              <a:t>Помогать человеческой природе</a:t>
            </a:r>
          </a:p>
          <a:p>
            <a:pPr algn="ctr"/>
            <a:r>
              <a:rPr lang="ru-RU" i="1" dirty="0" smtClean="0"/>
              <a:t>ребенка проявиться в её лучшем виде».</a:t>
            </a:r>
          </a:p>
          <a:p>
            <a:pPr algn="ctr"/>
            <a:r>
              <a:rPr lang="ru-RU" i="1" dirty="0" smtClean="0"/>
              <a:t>В.В. </a:t>
            </a:r>
            <a:r>
              <a:rPr lang="ru-RU" i="1" dirty="0" err="1" smtClean="0"/>
              <a:t>Воскобович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800" y="1412776"/>
            <a:ext cx="4515966" cy="4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Буклет на тему «Развивающие игры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как средство развития познавательной деятельности дошкольников».</a:t>
            </a:r>
            <a:endParaRPr lang="ru-RU" sz="2000" dirty="0"/>
          </a:p>
        </p:txBody>
      </p:sp>
      <p:pic>
        <p:nvPicPr>
          <p:cNvPr id="4" name="Picture 2" descr="https://umerova.ru/wp-content/uploads/260401_html_m36507c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7"/>
            <a:ext cx="7992888" cy="570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merova.ru/wp-content/uploads/260401_html_m16f4d30f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75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</TotalTime>
  <Words>805</Words>
  <Application>Microsoft Office PowerPoint</Application>
  <PresentationFormat>Экран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Предполагаемый результат </vt:lpstr>
      <vt:lpstr>Слайд 20</vt:lpstr>
      <vt:lpstr>   Спасибо за внимание</vt:lpstr>
      <vt:lpstr>Фотоотчет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Венер</cp:lastModifiedBy>
  <cp:revision>71</cp:revision>
  <dcterms:created xsi:type="dcterms:W3CDTF">2017-02-09T06:00:19Z</dcterms:created>
  <dcterms:modified xsi:type="dcterms:W3CDTF">2020-08-15T11:02:23Z</dcterms:modified>
</cp:coreProperties>
</file>